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8" r:id="rId10"/>
    <p:sldId id="267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FBA1-28FA-49D4-89A2-CF1BEDA3FA0E}" type="datetimeFigureOut">
              <a:rPr lang="fr-CA" smtClean="0"/>
              <a:t>18-05-24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716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FBA1-28FA-49D4-89A2-CF1BEDA3FA0E}" type="datetimeFigureOut">
              <a:rPr lang="fr-CA" smtClean="0"/>
              <a:t>18-05-24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859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FBA1-28FA-49D4-89A2-CF1BEDA3FA0E}" type="datetimeFigureOut">
              <a:rPr lang="fr-CA" smtClean="0"/>
              <a:t>18-05-24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314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FBA1-28FA-49D4-89A2-CF1BEDA3FA0E}" type="datetimeFigureOut">
              <a:rPr lang="fr-CA" smtClean="0"/>
              <a:t>18-05-24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667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FBA1-28FA-49D4-89A2-CF1BEDA3FA0E}" type="datetimeFigureOut">
              <a:rPr lang="fr-CA" smtClean="0"/>
              <a:t>18-05-24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300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FBA1-28FA-49D4-89A2-CF1BEDA3FA0E}" type="datetimeFigureOut">
              <a:rPr lang="fr-CA" smtClean="0"/>
              <a:t>18-05-24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031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FBA1-28FA-49D4-89A2-CF1BEDA3FA0E}" type="datetimeFigureOut">
              <a:rPr lang="fr-CA" smtClean="0"/>
              <a:t>18-05-24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261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FBA1-28FA-49D4-89A2-CF1BEDA3FA0E}" type="datetimeFigureOut">
              <a:rPr lang="fr-CA" smtClean="0"/>
              <a:t>18-05-24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160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FBA1-28FA-49D4-89A2-CF1BEDA3FA0E}" type="datetimeFigureOut">
              <a:rPr lang="fr-CA" smtClean="0"/>
              <a:t>18-05-24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28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FBA1-28FA-49D4-89A2-CF1BEDA3FA0E}" type="datetimeFigureOut">
              <a:rPr lang="fr-CA" smtClean="0"/>
              <a:t>18-05-24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618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FBA1-28FA-49D4-89A2-CF1BEDA3FA0E}" type="datetimeFigureOut">
              <a:rPr lang="fr-CA" smtClean="0"/>
              <a:t>18-05-24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473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1FBA1-28FA-49D4-89A2-CF1BEDA3FA0E}" type="datetimeFigureOut">
              <a:rPr lang="fr-CA" smtClean="0"/>
              <a:t>18-05-24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316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33376" y="1860697"/>
            <a:ext cx="100477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Title</a:t>
            </a:r>
            <a:r>
              <a:rPr lang="fr-CA" sz="5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of the </a:t>
            </a:r>
            <a:r>
              <a:rPr lang="fr-CA" sz="54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presentation</a:t>
            </a:r>
            <a:r>
              <a:rPr lang="fr-CA" sz="5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: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233375" y="2874335"/>
            <a:ext cx="10047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Subtitle</a:t>
            </a:r>
            <a:r>
              <a:rPr lang="fr-CA" sz="40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of the </a:t>
            </a:r>
            <a:r>
              <a:rPr lang="fr-CA" sz="4000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presentation</a:t>
            </a:r>
            <a:endParaRPr lang="fr-CA" sz="40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62987" y="5146158"/>
            <a:ext cx="8601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dirty="0" err="1">
                <a:latin typeface="Century Gothic" panose="020B0502020202020204" pitchFamily="34" charset="0"/>
              </a:rPr>
              <a:t>Author</a:t>
            </a:r>
            <a:r>
              <a:rPr lang="fr-CA" dirty="0">
                <a:latin typeface="Century Gothic" panose="020B0502020202020204" pitchFamily="34" charset="0"/>
              </a:rPr>
              <a:t> 1, </a:t>
            </a:r>
            <a:r>
              <a:rPr lang="fr-CA" dirty="0" err="1">
                <a:latin typeface="Century Gothic" panose="020B0502020202020204" pitchFamily="34" charset="0"/>
              </a:rPr>
              <a:t>Author</a:t>
            </a:r>
            <a:r>
              <a:rPr lang="fr-CA" dirty="0">
                <a:latin typeface="Century Gothic" panose="020B0502020202020204" pitchFamily="34" charset="0"/>
              </a:rPr>
              <a:t> 2, </a:t>
            </a:r>
            <a:r>
              <a:rPr lang="fr-CA" dirty="0" err="1">
                <a:latin typeface="Century Gothic" panose="020B0502020202020204" pitchFamily="34" charset="0"/>
              </a:rPr>
              <a:t>Author</a:t>
            </a:r>
            <a:r>
              <a:rPr lang="fr-CA" dirty="0">
                <a:latin typeface="Century Gothic" panose="020B0502020202020204" pitchFamily="34" charset="0"/>
              </a:rPr>
              <a:t> 3, … </a:t>
            </a:r>
            <a:r>
              <a:rPr lang="fr-CA" dirty="0" err="1">
                <a:latin typeface="Century Gothic" panose="020B0502020202020204" pitchFamily="34" charset="0"/>
              </a:rPr>
              <a:t>Author</a:t>
            </a:r>
            <a:r>
              <a:rPr lang="fr-CA" dirty="0">
                <a:latin typeface="Century Gothic" panose="020B0502020202020204" pitchFamily="34" charset="0"/>
              </a:rPr>
              <a:t> X  </a:t>
            </a:r>
          </a:p>
          <a:p>
            <a:pPr algn="r"/>
            <a:r>
              <a:rPr lang="fr-CA" dirty="0">
                <a:latin typeface="Century Gothic" panose="020B0502020202020204" pitchFamily="34" charset="0"/>
              </a:rPr>
              <a:t>Name of the </a:t>
            </a:r>
            <a:r>
              <a:rPr lang="fr-CA" dirty="0" err="1">
                <a:latin typeface="Century Gothic" panose="020B0502020202020204" pitchFamily="34" charset="0"/>
              </a:rPr>
              <a:t>conference</a:t>
            </a:r>
            <a:r>
              <a:rPr lang="fr-CA" dirty="0">
                <a:latin typeface="Century Gothic" panose="020B0502020202020204" pitchFamily="34" charset="0"/>
              </a:rPr>
              <a:t>/workshop/</a:t>
            </a:r>
            <a:r>
              <a:rPr lang="fr-CA" dirty="0" err="1">
                <a:latin typeface="Century Gothic" panose="020B0502020202020204" pitchFamily="34" charset="0"/>
              </a:rPr>
              <a:t>seminar</a:t>
            </a:r>
            <a:r>
              <a:rPr lang="fr-CA" dirty="0">
                <a:latin typeface="Century Gothic" panose="020B0502020202020204" pitchFamily="34" charset="0"/>
              </a:rPr>
              <a:t> – Date – City - Country</a:t>
            </a:r>
          </a:p>
        </p:txBody>
      </p:sp>
    </p:spTree>
    <p:extLst>
      <p:ext uri="{BB962C8B-B14F-4D97-AF65-F5344CB8AC3E}">
        <p14:creationId xmlns:p14="http://schemas.microsoft.com/office/powerpoint/2010/main" val="3351306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20993" y="148855"/>
            <a:ext cx="1132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Thank</a:t>
            </a:r>
            <a:r>
              <a:rPr lang="fr-CA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fr-CA" sz="36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you</a:t>
            </a:r>
            <a:r>
              <a:rPr lang="fr-CA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!</a:t>
            </a:r>
            <a:endParaRPr lang="fr-CA" sz="36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25302" y="1467292"/>
            <a:ext cx="114193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This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research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was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carried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out by (insert institutions,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partners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, etc.) </a:t>
            </a:r>
          </a:p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With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technical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and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financial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support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from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the </a:t>
            </a:r>
            <a:r>
              <a:rPr lang="fr-CA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Partnership</a:t>
            </a: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for </a:t>
            </a:r>
            <a:r>
              <a:rPr lang="fr-CA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Economic</a:t>
            </a: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Policy (PEP)</a:t>
            </a:r>
          </a:p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Under the </a:t>
            </a: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PEP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research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and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capacity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building initiative for </a:t>
            </a:r>
          </a:p>
          <a:p>
            <a:pPr algn="ctr"/>
            <a:r>
              <a:rPr lang="en-CA" sz="2000" b="1" dirty="0">
                <a:latin typeface="Century Gothic"/>
                <a:cs typeface="Century Gothic"/>
              </a:rPr>
              <a:t>“Policy Analysis on Growth and Employment” (PAGE) </a:t>
            </a:r>
          </a:p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Supported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by: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230" y="4268968"/>
            <a:ext cx="7315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70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20993" y="148855"/>
            <a:ext cx="1132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Contents </a:t>
            </a:r>
            <a:r>
              <a:rPr lang="fr-CA" sz="36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(indicative)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8C4551D8-FB19-B54C-8406-0650BBCD228C}"/>
              </a:ext>
            </a:extLst>
          </p:cNvPr>
          <p:cNvSpPr txBox="1"/>
          <p:nvPr/>
        </p:nvSpPr>
        <p:spPr>
          <a:xfrm>
            <a:off x="2" y="1553989"/>
            <a:ext cx="6621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Context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(motivations – incl. policy)</a:t>
            </a:r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3A26D2B7-8158-114A-B14A-04FA4E50E867}"/>
              </a:ext>
            </a:extLst>
          </p:cNvPr>
          <p:cNvSpPr txBox="1"/>
          <p:nvPr/>
        </p:nvSpPr>
        <p:spPr>
          <a:xfrm>
            <a:off x="2" y="2237356"/>
            <a:ext cx="9285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Research project, questions and objective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(incl. policy)</a:t>
            </a:r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id="{BF741BAA-8E07-C44F-8293-85D111CB193B}"/>
              </a:ext>
            </a:extLst>
          </p:cNvPr>
          <p:cNvSpPr txBox="1"/>
          <p:nvPr/>
        </p:nvSpPr>
        <p:spPr>
          <a:xfrm>
            <a:off x="480" y="2965066"/>
            <a:ext cx="4666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Methodology and data</a:t>
            </a:r>
          </a:p>
        </p:txBody>
      </p:sp>
      <p:sp>
        <p:nvSpPr>
          <p:cNvPr id="14" name="TextBox 10">
            <a:extLst>
              <a:ext uri="{FF2B5EF4-FFF2-40B4-BE49-F238E27FC236}">
                <a16:creationId xmlns:a16="http://schemas.microsoft.com/office/drawing/2014/main" id="{E9F231A9-56EE-F147-AFC9-F51DAC469635}"/>
              </a:ext>
            </a:extLst>
          </p:cNvPr>
          <p:cNvSpPr txBox="1"/>
          <p:nvPr/>
        </p:nvSpPr>
        <p:spPr>
          <a:xfrm>
            <a:off x="480" y="3691040"/>
            <a:ext cx="5261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Descriptive statistics</a:t>
            </a:r>
          </a:p>
        </p:txBody>
      </p:sp>
      <p:sp>
        <p:nvSpPr>
          <p:cNvPr id="15" name="TextBox 11">
            <a:extLst>
              <a:ext uri="{FF2B5EF4-FFF2-40B4-BE49-F238E27FC236}">
                <a16:creationId xmlns:a16="http://schemas.microsoft.com/office/drawing/2014/main" id="{F8C4125D-5F94-C241-8F3B-A27B2FDCF9E0}"/>
              </a:ext>
            </a:extLst>
          </p:cNvPr>
          <p:cNvSpPr txBox="1"/>
          <p:nvPr/>
        </p:nvSpPr>
        <p:spPr>
          <a:xfrm>
            <a:off x="480" y="4405816"/>
            <a:ext cx="5723664" cy="34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Expected policy implications</a:t>
            </a:r>
          </a:p>
        </p:txBody>
      </p:sp>
    </p:spTree>
    <p:extLst>
      <p:ext uri="{BB962C8B-B14F-4D97-AF65-F5344CB8AC3E}">
        <p14:creationId xmlns:p14="http://schemas.microsoft.com/office/powerpoint/2010/main" val="138187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20993" y="148855"/>
            <a:ext cx="1132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Context</a:t>
            </a:r>
            <a:r>
              <a:rPr lang="fr-CA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fr-CA" sz="36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 Motivations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25302" y="1467292"/>
            <a:ext cx="114193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214308" indent="-214308">
              <a:buFont typeface="Arial" pitchFamily="34" charset="0"/>
              <a:buChar char="•"/>
            </a:pP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We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recommend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to:</a:t>
            </a:r>
          </a:p>
          <a:p>
            <a:pPr marL="214308" indent="-214308">
              <a:buFont typeface="Arial" pitchFamily="34" charset="0"/>
              <a:buChar char="•"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Use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bullet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and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sub-bullet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lists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 IT SHORT </a:t>
            </a:r>
          </a:p>
          <a:p>
            <a:pPr marL="1014399" lvl="2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complete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sentences -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only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the essential</a:t>
            </a:r>
          </a:p>
          <a:p>
            <a:pPr marL="1014399" lvl="2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Maximum of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two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lines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for one sentence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Play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with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bold</a:t>
            </a: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and </a:t>
            </a:r>
            <a:r>
              <a:rPr lang="fr-CA" dirty="0" err="1">
                <a:solidFill>
                  <a:schemeClr val="accent2"/>
                </a:solidFill>
                <a:latin typeface="Century Gothic" pitchFamily="34" charset="0"/>
              </a:rPr>
              <a:t>different</a:t>
            </a:r>
            <a:r>
              <a:rPr lang="fr-CA" dirty="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accent2"/>
                </a:solidFill>
                <a:latin typeface="Century Gothic" pitchFamily="34" charset="0"/>
              </a:rPr>
              <a:t>colors</a:t>
            </a:r>
            <a:r>
              <a:rPr lang="fr-CA" dirty="0">
                <a:latin typeface="Century Gothic" pitchFamily="34" charset="0"/>
              </a:rPr>
              <a:t>, to </a:t>
            </a:r>
            <a:r>
              <a:rPr lang="fr-CA" dirty="0" err="1">
                <a:latin typeface="Century Gothic" pitchFamily="34" charset="0"/>
              </a:rPr>
              <a:t>highlight</a:t>
            </a:r>
            <a:r>
              <a:rPr lang="fr-CA" dirty="0">
                <a:latin typeface="Century Gothic" pitchFamily="34" charset="0"/>
              </a:rPr>
              <a:t> or </a:t>
            </a:r>
            <a:r>
              <a:rPr lang="fr-CA" dirty="0" err="1">
                <a:latin typeface="Century Gothic" pitchFamily="34" charset="0"/>
              </a:rPr>
              <a:t>emplasize</a:t>
            </a:r>
            <a:r>
              <a:rPr lang="fr-CA" dirty="0">
                <a:latin typeface="Century Gothic" pitchFamily="34" charset="0"/>
              </a:rPr>
              <a:t> important information</a:t>
            </a:r>
          </a:p>
          <a:p>
            <a:pPr marL="1014399" lvl="2" indent="-214308">
              <a:buFont typeface="Courier New"/>
              <a:buChar char="o"/>
            </a:pPr>
            <a:r>
              <a:rPr lang="fr-CA" dirty="0" err="1">
                <a:latin typeface="Century Gothic" pitchFamily="34" charset="0"/>
              </a:rPr>
              <a:t>Ideally</a:t>
            </a:r>
            <a:r>
              <a:rPr lang="fr-CA" dirty="0">
                <a:latin typeface="Century Gothic" pitchFamily="34" charset="0"/>
              </a:rPr>
              <a:t>, use the </a:t>
            </a:r>
            <a:r>
              <a:rPr lang="fr-CA" dirty="0" err="1">
                <a:latin typeface="Century Gothic" pitchFamily="34" charset="0"/>
              </a:rPr>
              <a:t>following</a:t>
            </a:r>
            <a:r>
              <a:rPr lang="fr-CA" dirty="0">
                <a:latin typeface="Century Gothic" pitchFamily="34" charset="0"/>
              </a:rPr>
              <a:t> </a:t>
            </a:r>
            <a:r>
              <a:rPr lang="fr-CA" dirty="0" err="1">
                <a:latin typeface="Century Gothic" pitchFamily="34" charset="0"/>
              </a:rPr>
              <a:t>three</a:t>
            </a:r>
            <a:r>
              <a:rPr lang="fr-CA" dirty="0">
                <a:latin typeface="Century Gothic" pitchFamily="34" charset="0"/>
              </a:rPr>
              <a:t> </a:t>
            </a:r>
            <a:r>
              <a:rPr lang="fr-CA" dirty="0" err="1">
                <a:latin typeface="Century Gothic" pitchFamily="34" charset="0"/>
              </a:rPr>
              <a:t>colors</a:t>
            </a:r>
            <a:r>
              <a:rPr lang="fr-CA" dirty="0">
                <a:latin typeface="Century Gothic" pitchFamily="34" charset="0"/>
              </a:rPr>
              <a:t>: </a:t>
            </a:r>
            <a:r>
              <a:rPr lang="fr-CA" b="1" dirty="0">
                <a:solidFill>
                  <a:schemeClr val="accent2"/>
                </a:solidFill>
                <a:latin typeface="Century Gothic" pitchFamily="34" charset="0"/>
              </a:rPr>
              <a:t>ORANGE</a:t>
            </a:r>
            <a:r>
              <a:rPr lang="fr-CA" dirty="0">
                <a:latin typeface="Century Gothic" pitchFamily="34" charset="0"/>
              </a:rPr>
              <a:t>, </a:t>
            </a:r>
            <a:r>
              <a:rPr lang="fr-CA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BLUE</a:t>
            </a:r>
            <a:r>
              <a:rPr lang="fr-CA" dirty="0">
                <a:latin typeface="Century Gothic" pitchFamily="34" charset="0"/>
              </a:rPr>
              <a:t>, </a:t>
            </a:r>
            <a:r>
              <a:rPr lang="fr-CA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GREY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 err="1">
                <a:latin typeface="Century Gothic" pitchFamily="34" charset="0"/>
              </a:rPr>
              <a:t>Include</a:t>
            </a:r>
            <a:r>
              <a:rPr lang="fr-CA" dirty="0">
                <a:latin typeface="Century Gothic" pitchFamily="34" charset="0"/>
              </a:rPr>
              <a:t> </a:t>
            </a:r>
            <a:r>
              <a:rPr lang="fr-CA" dirty="0" err="1">
                <a:latin typeface="Century Gothic" pitchFamily="34" charset="0"/>
              </a:rPr>
              <a:t>graphic</a:t>
            </a:r>
            <a:r>
              <a:rPr lang="fr-CA" dirty="0">
                <a:latin typeface="Century Gothic" pitchFamily="34" charset="0"/>
              </a:rPr>
              <a:t> illustrations, and use/</a:t>
            </a:r>
            <a:r>
              <a:rPr lang="fr-CA" dirty="0" err="1">
                <a:latin typeface="Century Gothic" pitchFamily="34" charset="0"/>
              </a:rPr>
              <a:t>highlight</a:t>
            </a:r>
            <a:r>
              <a:rPr lang="fr-CA" dirty="0">
                <a:latin typeface="Century Gothic" pitchFamily="34" charset="0"/>
              </a:rPr>
              <a:t> « </a:t>
            </a:r>
            <a:r>
              <a:rPr lang="fr-CA" dirty="0" err="1">
                <a:latin typeface="Century Gothic" pitchFamily="34" charset="0"/>
              </a:rPr>
              <a:t>numbers</a:t>
            </a:r>
            <a:r>
              <a:rPr lang="fr-CA" dirty="0">
                <a:latin typeface="Century Gothic" pitchFamily="34" charset="0"/>
              </a:rPr>
              <a:t> »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latin typeface="Century Gothic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56115AA-B2E9-C946-9325-C11C0805D25A}"/>
              </a:ext>
            </a:extLst>
          </p:cNvPr>
          <p:cNvSpPr txBox="1"/>
          <p:nvPr/>
        </p:nvSpPr>
        <p:spPr>
          <a:xfrm>
            <a:off x="5174901" y="637989"/>
            <a:ext cx="6669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2800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Subtitle</a:t>
            </a:r>
            <a:r>
              <a:rPr lang="fr-CA" sz="2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of the slide (if </a:t>
            </a:r>
            <a:r>
              <a:rPr lang="fr-CA" sz="2800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necessary</a:t>
            </a:r>
            <a:r>
              <a:rPr lang="fr-CA" sz="2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857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20993" y="148855"/>
            <a:ext cx="1132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Research</a:t>
            </a:r>
            <a:r>
              <a:rPr lang="fr-CA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fr-CA" sz="36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project</a:t>
            </a:r>
            <a:endParaRPr lang="fr-CA" sz="36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25302" y="1467292"/>
            <a:ext cx="114193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214308" indent="-214308">
              <a:buFont typeface="Arial" pitchFamily="34" charset="0"/>
              <a:buChar char="•"/>
            </a:pPr>
            <a:r>
              <a:rPr lang="en-CA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After the research questions and objectives are presented, it is expected that the potential determinants and the impact/causal mechanisms of a given policy/intervention, phenomenon or shock on the outcome(s) are briefly discussed</a:t>
            </a:r>
          </a:p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214308" indent="-214308">
              <a:buFont typeface="Arial" pitchFamily="34" charset="0"/>
              <a:buChar char="•"/>
            </a:pP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We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recommend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to:</a:t>
            </a:r>
          </a:p>
          <a:p>
            <a:pPr marL="214308" indent="-214308">
              <a:buFont typeface="Arial" pitchFamily="34" charset="0"/>
              <a:buChar char="•"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Use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bullet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and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sub-bullet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lists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 IT SHORT </a:t>
            </a:r>
          </a:p>
          <a:p>
            <a:pPr marL="1014399" lvl="2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complete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sentences -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only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the essential</a:t>
            </a:r>
          </a:p>
          <a:p>
            <a:pPr marL="1014399" lvl="2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Maximum of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two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lines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for one sentence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Play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with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bold</a:t>
            </a: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and </a:t>
            </a:r>
            <a:r>
              <a:rPr lang="fr-CA" dirty="0" err="1">
                <a:solidFill>
                  <a:schemeClr val="accent2"/>
                </a:solidFill>
                <a:latin typeface="Century Gothic" pitchFamily="34" charset="0"/>
              </a:rPr>
              <a:t>different</a:t>
            </a:r>
            <a:r>
              <a:rPr lang="fr-CA" dirty="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accent2"/>
                </a:solidFill>
                <a:latin typeface="Century Gothic" pitchFamily="34" charset="0"/>
              </a:rPr>
              <a:t>colors</a:t>
            </a:r>
            <a:r>
              <a:rPr lang="fr-CA" dirty="0">
                <a:latin typeface="Century Gothic" pitchFamily="34" charset="0"/>
              </a:rPr>
              <a:t>, to </a:t>
            </a:r>
            <a:r>
              <a:rPr lang="fr-CA" dirty="0" err="1">
                <a:latin typeface="Century Gothic" pitchFamily="34" charset="0"/>
              </a:rPr>
              <a:t>highlight</a:t>
            </a:r>
            <a:r>
              <a:rPr lang="fr-CA" dirty="0">
                <a:latin typeface="Century Gothic" pitchFamily="34" charset="0"/>
              </a:rPr>
              <a:t> or </a:t>
            </a:r>
            <a:r>
              <a:rPr lang="fr-CA" dirty="0" err="1">
                <a:latin typeface="Century Gothic" pitchFamily="34" charset="0"/>
              </a:rPr>
              <a:t>emplasize</a:t>
            </a:r>
            <a:r>
              <a:rPr lang="fr-CA" dirty="0">
                <a:latin typeface="Century Gothic" pitchFamily="34" charset="0"/>
              </a:rPr>
              <a:t> important information</a:t>
            </a:r>
          </a:p>
          <a:p>
            <a:pPr marL="1014399" lvl="2" indent="-214308">
              <a:buFont typeface="Courier New"/>
              <a:buChar char="o"/>
            </a:pPr>
            <a:r>
              <a:rPr lang="fr-CA" dirty="0" err="1">
                <a:latin typeface="Century Gothic" pitchFamily="34" charset="0"/>
              </a:rPr>
              <a:t>Ideally</a:t>
            </a:r>
            <a:r>
              <a:rPr lang="fr-CA" dirty="0">
                <a:latin typeface="Century Gothic" pitchFamily="34" charset="0"/>
              </a:rPr>
              <a:t>, use the </a:t>
            </a:r>
            <a:r>
              <a:rPr lang="fr-CA" dirty="0" err="1">
                <a:latin typeface="Century Gothic" pitchFamily="34" charset="0"/>
              </a:rPr>
              <a:t>following</a:t>
            </a:r>
            <a:r>
              <a:rPr lang="fr-CA" dirty="0">
                <a:latin typeface="Century Gothic" pitchFamily="34" charset="0"/>
              </a:rPr>
              <a:t> </a:t>
            </a:r>
            <a:r>
              <a:rPr lang="fr-CA" dirty="0" err="1">
                <a:latin typeface="Century Gothic" pitchFamily="34" charset="0"/>
              </a:rPr>
              <a:t>three</a:t>
            </a:r>
            <a:r>
              <a:rPr lang="fr-CA" dirty="0">
                <a:latin typeface="Century Gothic" pitchFamily="34" charset="0"/>
              </a:rPr>
              <a:t> </a:t>
            </a:r>
            <a:r>
              <a:rPr lang="fr-CA" dirty="0" err="1">
                <a:latin typeface="Century Gothic" pitchFamily="34" charset="0"/>
              </a:rPr>
              <a:t>colors</a:t>
            </a:r>
            <a:r>
              <a:rPr lang="fr-CA" dirty="0">
                <a:latin typeface="Century Gothic" pitchFamily="34" charset="0"/>
              </a:rPr>
              <a:t>: </a:t>
            </a:r>
            <a:r>
              <a:rPr lang="fr-CA" b="1" dirty="0">
                <a:solidFill>
                  <a:schemeClr val="accent2"/>
                </a:solidFill>
                <a:latin typeface="Century Gothic" pitchFamily="34" charset="0"/>
              </a:rPr>
              <a:t>ORANGE</a:t>
            </a:r>
            <a:r>
              <a:rPr lang="fr-CA" dirty="0">
                <a:latin typeface="Century Gothic" pitchFamily="34" charset="0"/>
              </a:rPr>
              <a:t>, </a:t>
            </a:r>
            <a:r>
              <a:rPr lang="fr-CA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BLUE</a:t>
            </a:r>
            <a:r>
              <a:rPr lang="fr-CA" dirty="0">
                <a:latin typeface="Century Gothic" pitchFamily="34" charset="0"/>
              </a:rPr>
              <a:t>, </a:t>
            </a:r>
            <a:r>
              <a:rPr lang="fr-CA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GREY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 err="1">
                <a:latin typeface="Century Gothic" pitchFamily="34" charset="0"/>
              </a:rPr>
              <a:t>Include</a:t>
            </a:r>
            <a:r>
              <a:rPr lang="fr-CA" dirty="0">
                <a:latin typeface="Century Gothic" pitchFamily="34" charset="0"/>
              </a:rPr>
              <a:t> </a:t>
            </a:r>
            <a:r>
              <a:rPr lang="fr-CA" dirty="0" err="1">
                <a:latin typeface="Century Gothic" pitchFamily="34" charset="0"/>
              </a:rPr>
              <a:t>graphic</a:t>
            </a:r>
            <a:r>
              <a:rPr lang="fr-CA" dirty="0">
                <a:latin typeface="Century Gothic" pitchFamily="34" charset="0"/>
              </a:rPr>
              <a:t> illustrations, and use/</a:t>
            </a:r>
            <a:r>
              <a:rPr lang="fr-CA" dirty="0" err="1">
                <a:latin typeface="Century Gothic" pitchFamily="34" charset="0"/>
              </a:rPr>
              <a:t>highlight</a:t>
            </a:r>
            <a:r>
              <a:rPr lang="fr-CA" dirty="0">
                <a:latin typeface="Century Gothic" pitchFamily="34" charset="0"/>
              </a:rPr>
              <a:t> « </a:t>
            </a:r>
            <a:r>
              <a:rPr lang="fr-CA" dirty="0" err="1">
                <a:latin typeface="Century Gothic" pitchFamily="34" charset="0"/>
              </a:rPr>
              <a:t>numbers</a:t>
            </a:r>
            <a:r>
              <a:rPr lang="fr-CA" dirty="0">
                <a:latin typeface="Century Gothic" pitchFamily="34" charset="0"/>
              </a:rPr>
              <a:t> »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latin typeface="Century Gothic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2D8AC8-B0B7-8E44-98F0-1D27C46BB686}"/>
              </a:ext>
            </a:extLst>
          </p:cNvPr>
          <p:cNvSpPr txBox="1"/>
          <p:nvPr/>
        </p:nvSpPr>
        <p:spPr>
          <a:xfrm>
            <a:off x="5174901" y="637989"/>
            <a:ext cx="6669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2800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Subtitle</a:t>
            </a:r>
            <a:r>
              <a:rPr lang="fr-CA" sz="2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of the slide (if </a:t>
            </a:r>
            <a:r>
              <a:rPr lang="fr-CA" sz="2800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necessary</a:t>
            </a:r>
            <a:r>
              <a:rPr lang="fr-CA" sz="2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163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20993" y="148855"/>
            <a:ext cx="1132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Methodology</a:t>
            </a:r>
            <a:endParaRPr lang="fr-CA" sz="36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25302" y="1467292"/>
            <a:ext cx="1141936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214308" indent="-214308">
              <a:buFont typeface="Arial" pitchFamily="34" charset="0"/>
              <a:buChar char="•"/>
            </a:pPr>
            <a:r>
              <a:rPr lang="en-CA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We expect that the empirical approach(</a:t>
            </a:r>
            <a:r>
              <a:rPr lang="en-CA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es</a:t>
            </a:r>
            <a:r>
              <a:rPr lang="en-CA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) is(are) presented (with a clear discussion on, e.g., the potential bias(</a:t>
            </a:r>
            <a:r>
              <a:rPr lang="en-CA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es</a:t>
            </a:r>
            <a:r>
              <a:rPr lang="en-CA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) and the proposed identification strategy)</a:t>
            </a:r>
          </a:p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214308" indent="-214308">
              <a:buFont typeface="Arial" pitchFamily="34" charset="0"/>
              <a:buChar char="•"/>
            </a:pP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We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recommend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to:</a:t>
            </a:r>
          </a:p>
          <a:p>
            <a:pPr marL="214308" indent="-214308">
              <a:buFont typeface="Arial" pitchFamily="34" charset="0"/>
              <a:buChar char="•"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Use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bullet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and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sub-bullet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lists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 IT SHORT </a:t>
            </a:r>
          </a:p>
          <a:p>
            <a:pPr marL="1014399" lvl="2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complete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sentences -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only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the essential</a:t>
            </a:r>
          </a:p>
          <a:p>
            <a:pPr marL="1014399" lvl="2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Maximum of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two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lines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for one sentence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Play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with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bold</a:t>
            </a: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and </a:t>
            </a:r>
            <a:r>
              <a:rPr lang="fr-CA" dirty="0" err="1">
                <a:solidFill>
                  <a:schemeClr val="accent2"/>
                </a:solidFill>
                <a:latin typeface="Century Gothic" pitchFamily="34" charset="0"/>
              </a:rPr>
              <a:t>different</a:t>
            </a:r>
            <a:r>
              <a:rPr lang="fr-CA" dirty="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accent2"/>
                </a:solidFill>
                <a:latin typeface="Century Gothic" pitchFamily="34" charset="0"/>
              </a:rPr>
              <a:t>colors</a:t>
            </a:r>
            <a:r>
              <a:rPr lang="fr-CA" dirty="0">
                <a:latin typeface="Century Gothic" pitchFamily="34" charset="0"/>
              </a:rPr>
              <a:t>, to </a:t>
            </a:r>
            <a:r>
              <a:rPr lang="fr-CA" dirty="0" err="1">
                <a:latin typeface="Century Gothic" pitchFamily="34" charset="0"/>
              </a:rPr>
              <a:t>highlight</a:t>
            </a:r>
            <a:r>
              <a:rPr lang="fr-CA" dirty="0">
                <a:latin typeface="Century Gothic" pitchFamily="34" charset="0"/>
              </a:rPr>
              <a:t> or </a:t>
            </a:r>
            <a:r>
              <a:rPr lang="fr-CA" dirty="0" err="1">
                <a:latin typeface="Century Gothic" pitchFamily="34" charset="0"/>
              </a:rPr>
              <a:t>emplasize</a:t>
            </a:r>
            <a:r>
              <a:rPr lang="fr-CA" dirty="0">
                <a:latin typeface="Century Gothic" pitchFamily="34" charset="0"/>
              </a:rPr>
              <a:t> important information</a:t>
            </a:r>
          </a:p>
          <a:p>
            <a:pPr marL="1014399" lvl="2" indent="-214308">
              <a:buFont typeface="Courier New"/>
              <a:buChar char="o"/>
            </a:pPr>
            <a:r>
              <a:rPr lang="fr-CA" dirty="0" err="1">
                <a:latin typeface="Century Gothic" pitchFamily="34" charset="0"/>
              </a:rPr>
              <a:t>Ideally</a:t>
            </a:r>
            <a:r>
              <a:rPr lang="fr-CA" dirty="0">
                <a:latin typeface="Century Gothic" pitchFamily="34" charset="0"/>
              </a:rPr>
              <a:t>, use the </a:t>
            </a:r>
            <a:r>
              <a:rPr lang="fr-CA" dirty="0" err="1">
                <a:latin typeface="Century Gothic" pitchFamily="34" charset="0"/>
              </a:rPr>
              <a:t>following</a:t>
            </a:r>
            <a:r>
              <a:rPr lang="fr-CA" dirty="0">
                <a:latin typeface="Century Gothic" pitchFamily="34" charset="0"/>
              </a:rPr>
              <a:t> </a:t>
            </a:r>
            <a:r>
              <a:rPr lang="fr-CA" dirty="0" err="1">
                <a:latin typeface="Century Gothic" pitchFamily="34" charset="0"/>
              </a:rPr>
              <a:t>three</a:t>
            </a:r>
            <a:r>
              <a:rPr lang="fr-CA" dirty="0">
                <a:latin typeface="Century Gothic" pitchFamily="34" charset="0"/>
              </a:rPr>
              <a:t> </a:t>
            </a:r>
            <a:r>
              <a:rPr lang="fr-CA" dirty="0" err="1">
                <a:latin typeface="Century Gothic" pitchFamily="34" charset="0"/>
              </a:rPr>
              <a:t>colors</a:t>
            </a:r>
            <a:r>
              <a:rPr lang="fr-CA" dirty="0">
                <a:latin typeface="Century Gothic" pitchFamily="34" charset="0"/>
              </a:rPr>
              <a:t>: </a:t>
            </a:r>
            <a:r>
              <a:rPr lang="fr-CA" b="1" dirty="0">
                <a:solidFill>
                  <a:schemeClr val="accent2"/>
                </a:solidFill>
                <a:latin typeface="Century Gothic" pitchFamily="34" charset="0"/>
              </a:rPr>
              <a:t>ORANGE</a:t>
            </a:r>
            <a:r>
              <a:rPr lang="fr-CA" dirty="0">
                <a:latin typeface="Century Gothic" pitchFamily="34" charset="0"/>
              </a:rPr>
              <a:t>, </a:t>
            </a:r>
            <a:r>
              <a:rPr lang="fr-CA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BLUE</a:t>
            </a:r>
            <a:r>
              <a:rPr lang="fr-CA" dirty="0">
                <a:latin typeface="Century Gothic" pitchFamily="34" charset="0"/>
              </a:rPr>
              <a:t>, </a:t>
            </a:r>
            <a:r>
              <a:rPr lang="fr-CA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GREY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 err="1">
                <a:latin typeface="Century Gothic" pitchFamily="34" charset="0"/>
              </a:rPr>
              <a:t>Include</a:t>
            </a:r>
            <a:r>
              <a:rPr lang="fr-CA" dirty="0">
                <a:latin typeface="Century Gothic" pitchFamily="34" charset="0"/>
              </a:rPr>
              <a:t> </a:t>
            </a:r>
            <a:r>
              <a:rPr lang="fr-CA" dirty="0" err="1">
                <a:latin typeface="Century Gothic" pitchFamily="34" charset="0"/>
              </a:rPr>
              <a:t>graphic</a:t>
            </a:r>
            <a:r>
              <a:rPr lang="fr-CA" dirty="0">
                <a:latin typeface="Century Gothic" pitchFamily="34" charset="0"/>
              </a:rPr>
              <a:t> illustrations, and use/</a:t>
            </a:r>
            <a:r>
              <a:rPr lang="fr-CA" dirty="0" err="1">
                <a:latin typeface="Century Gothic" pitchFamily="34" charset="0"/>
              </a:rPr>
              <a:t>highlight</a:t>
            </a:r>
            <a:r>
              <a:rPr lang="fr-CA" dirty="0">
                <a:latin typeface="Century Gothic" pitchFamily="34" charset="0"/>
              </a:rPr>
              <a:t> « </a:t>
            </a:r>
            <a:r>
              <a:rPr lang="fr-CA" dirty="0" err="1">
                <a:latin typeface="Century Gothic" pitchFamily="34" charset="0"/>
              </a:rPr>
              <a:t>numbers</a:t>
            </a:r>
            <a:r>
              <a:rPr lang="fr-CA" dirty="0">
                <a:latin typeface="Century Gothic" pitchFamily="34" charset="0"/>
              </a:rPr>
              <a:t> »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latin typeface="Century Gothic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1185CDB-E315-5B49-9DE6-70F5905A8B33}"/>
              </a:ext>
            </a:extLst>
          </p:cNvPr>
          <p:cNvSpPr txBox="1"/>
          <p:nvPr/>
        </p:nvSpPr>
        <p:spPr>
          <a:xfrm>
            <a:off x="5174901" y="637989"/>
            <a:ext cx="6669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2800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Subtitle</a:t>
            </a:r>
            <a:r>
              <a:rPr lang="fr-CA" sz="2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of the slide (if </a:t>
            </a:r>
            <a:r>
              <a:rPr lang="fr-CA" sz="2800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necessary</a:t>
            </a:r>
            <a:r>
              <a:rPr lang="fr-CA" sz="2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2688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20993" y="148855"/>
            <a:ext cx="1132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Data</a:t>
            </a:r>
            <a:endParaRPr lang="fr-CA" sz="36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25302" y="1467292"/>
            <a:ext cx="114193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214308" indent="-214308">
              <a:buFont typeface="Arial" pitchFamily="34" charset="0"/>
              <a:buChar char="•"/>
            </a:pP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We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recommend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to:</a:t>
            </a:r>
          </a:p>
          <a:p>
            <a:pPr marL="214308" indent="-214308">
              <a:buFont typeface="Arial" pitchFamily="34" charset="0"/>
              <a:buChar char="•"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Use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bullet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and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sub-bullet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lists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 IT SHORT </a:t>
            </a:r>
          </a:p>
          <a:p>
            <a:pPr marL="1014399" lvl="2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complete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sentences -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only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the essential</a:t>
            </a:r>
          </a:p>
          <a:p>
            <a:pPr marL="1014399" lvl="2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Maximum of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two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lines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for one sentence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Play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with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bold</a:t>
            </a: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and </a:t>
            </a:r>
            <a:r>
              <a:rPr lang="fr-CA" dirty="0" err="1">
                <a:solidFill>
                  <a:schemeClr val="accent2"/>
                </a:solidFill>
                <a:latin typeface="Century Gothic" pitchFamily="34" charset="0"/>
              </a:rPr>
              <a:t>different</a:t>
            </a:r>
            <a:r>
              <a:rPr lang="fr-CA" dirty="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accent2"/>
                </a:solidFill>
                <a:latin typeface="Century Gothic" pitchFamily="34" charset="0"/>
              </a:rPr>
              <a:t>colors</a:t>
            </a:r>
            <a:r>
              <a:rPr lang="fr-CA" dirty="0">
                <a:latin typeface="Century Gothic" pitchFamily="34" charset="0"/>
              </a:rPr>
              <a:t>, to </a:t>
            </a:r>
            <a:r>
              <a:rPr lang="fr-CA" dirty="0" err="1">
                <a:latin typeface="Century Gothic" pitchFamily="34" charset="0"/>
              </a:rPr>
              <a:t>highlight</a:t>
            </a:r>
            <a:r>
              <a:rPr lang="fr-CA" dirty="0">
                <a:latin typeface="Century Gothic" pitchFamily="34" charset="0"/>
              </a:rPr>
              <a:t> or </a:t>
            </a:r>
            <a:r>
              <a:rPr lang="fr-CA" dirty="0" err="1">
                <a:latin typeface="Century Gothic" pitchFamily="34" charset="0"/>
              </a:rPr>
              <a:t>emplasize</a:t>
            </a:r>
            <a:r>
              <a:rPr lang="fr-CA" dirty="0">
                <a:latin typeface="Century Gothic" pitchFamily="34" charset="0"/>
              </a:rPr>
              <a:t> important information</a:t>
            </a:r>
          </a:p>
          <a:p>
            <a:pPr marL="1014399" lvl="2" indent="-214308">
              <a:buFont typeface="Courier New"/>
              <a:buChar char="o"/>
            </a:pPr>
            <a:r>
              <a:rPr lang="fr-CA" dirty="0" err="1">
                <a:latin typeface="Century Gothic" pitchFamily="34" charset="0"/>
              </a:rPr>
              <a:t>Ideally</a:t>
            </a:r>
            <a:r>
              <a:rPr lang="fr-CA" dirty="0">
                <a:latin typeface="Century Gothic" pitchFamily="34" charset="0"/>
              </a:rPr>
              <a:t>, use the </a:t>
            </a:r>
            <a:r>
              <a:rPr lang="fr-CA" dirty="0" err="1">
                <a:latin typeface="Century Gothic" pitchFamily="34" charset="0"/>
              </a:rPr>
              <a:t>following</a:t>
            </a:r>
            <a:r>
              <a:rPr lang="fr-CA" dirty="0">
                <a:latin typeface="Century Gothic" pitchFamily="34" charset="0"/>
              </a:rPr>
              <a:t> </a:t>
            </a:r>
            <a:r>
              <a:rPr lang="fr-CA" dirty="0" err="1">
                <a:latin typeface="Century Gothic" pitchFamily="34" charset="0"/>
              </a:rPr>
              <a:t>three</a:t>
            </a:r>
            <a:r>
              <a:rPr lang="fr-CA" dirty="0">
                <a:latin typeface="Century Gothic" pitchFamily="34" charset="0"/>
              </a:rPr>
              <a:t> </a:t>
            </a:r>
            <a:r>
              <a:rPr lang="fr-CA" dirty="0" err="1">
                <a:latin typeface="Century Gothic" pitchFamily="34" charset="0"/>
              </a:rPr>
              <a:t>colors</a:t>
            </a:r>
            <a:r>
              <a:rPr lang="fr-CA" dirty="0">
                <a:latin typeface="Century Gothic" pitchFamily="34" charset="0"/>
              </a:rPr>
              <a:t>: </a:t>
            </a:r>
            <a:r>
              <a:rPr lang="fr-CA" b="1" dirty="0">
                <a:solidFill>
                  <a:schemeClr val="accent2"/>
                </a:solidFill>
                <a:latin typeface="Century Gothic" pitchFamily="34" charset="0"/>
              </a:rPr>
              <a:t>ORANGE</a:t>
            </a:r>
            <a:r>
              <a:rPr lang="fr-CA" dirty="0">
                <a:latin typeface="Century Gothic" pitchFamily="34" charset="0"/>
              </a:rPr>
              <a:t>, </a:t>
            </a:r>
            <a:r>
              <a:rPr lang="fr-CA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BLUE</a:t>
            </a:r>
            <a:r>
              <a:rPr lang="fr-CA" dirty="0">
                <a:latin typeface="Century Gothic" pitchFamily="34" charset="0"/>
              </a:rPr>
              <a:t>, </a:t>
            </a:r>
            <a:r>
              <a:rPr lang="fr-CA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GREY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 err="1">
                <a:latin typeface="Century Gothic" pitchFamily="34" charset="0"/>
              </a:rPr>
              <a:t>Include</a:t>
            </a:r>
            <a:r>
              <a:rPr lang="fr-CA" dirty="0">
                <a:latin typeface="Century Gothic" pitchFamily="34" charset="0"/>
              </a:rPr>
              <a:t> </a:t>
            </a:r>
            <a:r>
              <a:rPr lang="fr-CA" dirty="0" err="1">
                <a:latin typeface="Century Gothic" pitchFamily="34" charset="0"/>
              </a:rPr>
              <a:t>graphic</a:t>
            </a:r>
            <a:r>
              <a:rPr lang="fr-CA" dirty="0">
                <a:latin typeface="Century Gothic" pitchFamily="34" charset="0"/>
              </a:rPr>
              <a:t> illustrations, and use/</a:t>
            </a:r>
            <a:r>
              <a:rPr lang="fr-CA" dirty="0" err="1">
                <a:latin typeface="Century Gothic" pitchFamily="34" charset="0"/>
              </a:rPr>
              <a:t>highlight</a:t>
            </a:r>
            <a:r>
              <a:rPr lang="fr-CA" dirty="0">
                <a:latin typeface="Century Gothic" pitchFamily="34" charset="0"/>
              </a:rPr>
              <a:t> « </a:t>
            </a:r>
            <a:r>
              <a:rPr lang="fr-CA" dirty="0" err="1">
                <a:latin typeface="Century Gothic" pitchFamily="34" charset="0"/>
              </a:rPr>
              <a:t>numbers</a:t>
            </a:r>
            <a:r>
              <a:rPr lang="fr-CA" dirty="0">
                <a:latin typeface="Century Gothic" pitchFamily="34" charset="0"/>
              </a:rPr>
              <a:t> »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latin typeface="Century Gothic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092D429-E745-9143-B2B5-7B58AB48306B}"/>
              </a:ext>
            </a:extLst>
          </p:cNvPr>
          <p:cNvSpPr txBox="1"/>
          <p:nvPr/>
        </p:nvSpPr>
        <p:spPr>
          <a:xfrm>
            <a:off x="5174901" y="637989"/>
            <a:ext cx="6669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2800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Subtitle</a:t>
            </a:r>
            <a:r>
              <a:rPr lang="fr-CA" sz="2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of the slide (if </a:t>
            </a:r>
            <a:r>
              <a:rPr lang="fr-CA" sz="2800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necessary</a:t>
            </a:r>
            <a:r>
              <a:rPr lang="fr-CA" sz="2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65700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20993" y="148855"/>
            <a:ext cx="1132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Descriptive </a:t>
            </a:r>
            <a:r>
              <a:rPr lang="fr-CA" sz="36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statistics</a:t>
            </a:r>
            <a:endParaRPr lang="fr-CA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25302" y="1467292"/>
            <a:ext cx="114193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214308" indent="-214308">
              <a:buFont typeface="Arial" pitchFamily="34" charset="0"/>
              <a:buChar char="•"/>
            </a:pPr>
            <a:r>
              <a:rPr lang="en-CA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Based on the proposed data, we expect that some relevant descriptive statistics are presented: e.g., outcomes (national and by relevant groups), treatment take-up rate, missing values in key variables, etc.</a:t>
            </a:r>
          </a:p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214308" indent="-214308">
              <a:buFont typeface="Arial" pitchFamily="34" charset="0"/>
              <a:buChar char="•"/>
            </a:pP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We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recommend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to:</a:t>
            </a:r>
          </a:p>
          <a:p>
            <a:pPr marL="214308" indent="-214308">
              <a:buFont typeface="Arial" pitchFamily="34" charset="0"/>
              <a:buChar char="•"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Use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bullet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and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sub-bullet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lists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 IT SHORT </a:t>
            </a:r>
          </a:p>
          <a:p>
            <a:pPr marL="1014399" lvl="2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complete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sentences -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only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the essential</a:t>
            </a:r>
          </a:p>
          <a:p>
            <a:pPr marL="1014399" lvl="2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Maximum of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two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lines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for one sentence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Play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with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bold</a:t>
            </a: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and </a:t>
            </a:r>
            <a:r>
              <a:rPr lang="fr-CA" dirty="0" err="1">
                <a:solidFill>
                  <a:schemeClr val="accent2"/>
                </a:solidFill>
                <a:latin typeface="Century Gothic" pitchFamily="34" charset="0"/>
              </a:rPr>
              <a:t>different</a:t>
            </a:r>
            <a:r>
              <a:rPr lang="fr-CA" dirty="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accent2"/>
                </a:solidFill>
                <a:latin typeface="Century Gothic" pitchFamily="34" charset="0"/>
              </a:rPr>
              <a:t>colors</a:t>
            </a:r>
            <a:r>
              <a:rPr lang="fr-CA" dirty="0">
                <a:latin typeface="Century Gothic" pitchFamily="34" charset="0"/>
              </a:rPr>
              <a:t>, to </a:t>
            </a:r>
            <a:r>
              <a:rPr lang="fr-CA" dirty="0" err="1">
                <a:latin typeface="Century Gothic" pitchFamily="34" charset="0"/>
              </a:rPr>
              <a:t>highlight</a:t>
            </a:r>
            <a:r>
              <a:rPr lang="fr-CA" dirty="0">
                <a:latin typeface="Century Gothic" pitchFamily="34" charset="0"/>
              </a:rPr>
              <a:t> or </a:t>
            </a:r>
            <a:r>
              <a:rPr lang="fr-CA" dirty="0" err="1">
                <a:latin typeface="Century Gothic" pitchFamily="34" charset="0"/>
              </a:rPr>
              <a:t>emplasize</a:t>
            </a:r>
            <a:r>
              <a:rPr lang="fr-CA" dirty="0">
                <a:latin typeface="Century Gothic" pitchFamily="34" charset="0"/>
              </a:rPr>
              <a:t> important information</a:t>
            </a:r>
          </a:p>
          <a:p>
            <a:pPr marL="1014399" lvl="2" indent="-214308">
              <a:buFont typeface="Courier New"/>
              <a:buChar char="o"/>
            </a:pPr>
            <a:r>
              <a:rPr lang="fr-CA" dirty="0" err="1">
                <a:latin typeface="Century Gothic" pitchFamily="34" charset="0"/>
              </a:rPr>
              <a:t>Ideally</a:t>
            </a:r>
            <a:r>
              <a:rPr lang="fr-CA" dirty="0">
                <a:latin typeface="Century Gothic" pitchFamily="34" charset="0"/>
              </a:rPr>
              <a:t>, use the </a:t>
            </a:r>
            <a:r>
              <a:rPr lang="fr-CA" dirty="0" err="1">
                <a:latin typeface="Century Gothic" pitchFamily="34" charset="0"/>
              </a:rPr>
              <a:t>following</a:t>
            </a:r>
            <a:r>
              <a:rPr lang="fr-CA" dirty="0">
                <a:latin typeface="Century Gothic" pitchFamily="34" charset="0"/>
              </a:rPr>
              <a:t> </a:t>
            </a:r>
            <a:r>
              <a:rPr lang="fr-CA" dirty="0" err="1">
                <a:latin typeface="Century Gothic" pitchFamily="34" charset="0"/>
              </a:rPr>
              <a:t>three</a:t>
            </a:r>
            <a:r>
              <a:rPr lang="fr-CA" dirty="0">
                <a:latin typeface="Century Gothic" pitchFamily="34" charset="0"/>
              </a:rPr>
              <a:t> </a:t>
            </a:r>
            <a:r>
              <a:rPr lang="fr-CA" dirty="0" err="1">
                <a:latin typeface="Century Gothic" pitchFamily="34" charset="0"/>
              </a:rPr>
              <a:t>colors</a:t>
            </a:r>
            <a:r>
              <a:rPr lang="fr-CA" dirty="0">
                <a:latin typeface="Century Gothic" pitchFamily="34" charset="0"/>
              </a:rPr>
              <a:t>: </a:t>
            </a:r>
            <a:r>
              <a:rPr lang="fr-CA" b="1" dirty="0">
                <a:solidFill>
                  <a:schemeClr val="accent2"/>
                </a:solidFill>
                <a:latin typeface="Century Gothic" pitchFamily="34" charset="0"/>
              </a:rPr>
              <a:t>ORANGE</a:t>
            </a:r>
            <a:r>
              <a:rPr lang="fr-CA" dirty="0">
                <a:latin typeface="Century Gothic" pitchFamily="34" charset="0"/>
              </a:rPr>
              <a:t>, </a:t>
            </a:r>
            <a:r>
              <a:rPr lang="fr-CA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BLUE</a:t>
            </a:r>
            <a:r>
              <a:rPr lang="fr-CA" dirty="0">
                <a:latin typeface="Century Gothic" pitchFamily="34" charset="0"/>
              </a:rPr>
              <a:t>, </a:t>
            </a:r>
            <a:r>
              <a:rPr lang="fr-CA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GREY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 err="1">
                <a:latin typeface="Century Gothic" pitchFamily="34" charset="0"/>
              </a:rPr>
              <a:t>Include</a:t>
            </a:r>
            <a:r>
              <a:rPr lang="fr-CA" dirty="0">
                <a:latin typeface="Century Gothic" pitchFamily="34" charset="0"/>
              </a:rPr>
              <a:t> </a:t>
            </a:r>
            <a:r>
              <a:rPr lang="fr-CA" dirty="0" err="1">
                <a:latin typeface="Century Gothic" pitchFamily="34" charset="0"/>
              </a:rPr>
              <a:t>graphic</a:t>
            </a:r>
            <a:r>
              <a:rPr lang="fr-CA" dirty="0">
                <a:latin typeface="Century Gothic" pitchFamily="34" charset="0"/>
              </a:rPr>
              <a:t> illustrations, and use/</a:t>
            </a:r>
            <a:r>
              <a:rPr lang="fr-CA" dirty="0" err="1">
                <a:latin typeface="Century Gothic" pitchFamily="34" charset="0"/>
              </a:rPr>
              <a:t>highlight</a:t>
            </a:r>
            <a:r>
              <a:rPr lang="fr-CA" dirty="0">
                <a:latin typeface="Century Gothic" pitchFamily="34" charset="0"/>
              </a:rPr>
              <a:t> « </a:t>
            </a:r>
            <a:r>
              <a:rPr lang="fr-CA" dirty="0" err="1">
                <a:latin typeface="Century Gothic" pitchFamily="34" charset="0"/>
              </a:rPr>
              <a:t>numbers</a:t>
            </a:r>
            <a:r>
              <a:rPr lang="fr-CA" dirty="0">
                <a:latin typeface="Century Gothic" pitchFamily="34" charset="0"/>
              </a:rPr>
              <a:t> »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latin typeface="Century Gothic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FD1678E-9B29-D446-80AC-164047A6C9F0}"/>
              </a:ext>
            </a:extLst>
          </p:cNvPr>
          <p:cNvSpPr txBox="1"/>
          <p:nvPr/>
        </p:nvSpPr>
        <p:spPr>
          <a:xfrm>
            <a:off x="5174901" y="637989"/>
            <a:ext cx="6669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2800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Subtitle</a:t>
            </a:r>
            <a:r>
              <a:rPr lang="fr-CA" sz="2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of the slide (if </a:t>
            </a:r>
            <a:r>
              <a:rPr lang="fr-CA" sz="2800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necessary</a:t>
            </a:r>
            <a:r>
              <a:rPr lang="fr-CA" sz="2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04936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20993" y="148855"/>
            <a:ext cx="1132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Expected</a:t>
            </a:r>
            <a:r>
              <a:rPr lang="fr-CA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implications for </a:t>
            </a:r>
            <a:r>
              <a:rPr lang="fr-CA" sz="36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policy</a:t>
            </a:r>
            <a:endParaRPr lang="fr-CA" sz="36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174901" y="637989"/>
            <a:ext cx="6669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2800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Subtitle</a:t>
            </a:r>
            <a:r>
              <a:rPr lang="fr-CA" sz="2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of the slide (if </a:t>
            </a:r>
            <a:r>
              <a:rPr lang="fr-CA" sz="2800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necessary</a:t>
            </a:r>
            <a:r>
              <a:rPr lang="fr-CA" sz="2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25302" y="1467292"/>
            <a:ext cx="114193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214308" indent="-214308">
              <a:buFont typeface="Arial" pitchFamily="34" charset="0"/>
              <a:buChar char="•"/>
            </a:pP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We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recommend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to:</a:t>
            </a:r>
          </a:p>
          <a:p>
            <a:pPr marL="214308" indent="-214308">
              <a:buFont typeface="Arial" pitchFamily="34" charset="0"/>
              <a:buChar char="•"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Use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bullet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and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sub-bullet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lists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 IT SHORT </a:t>
            </a:r>
          </a:p>
          <a:p>
            <a:pPr marL="1014399" lvl="2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complete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sentences -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only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the essential</a:t>
            </a:r>
          </a:p>
          <a:p>
            <a:pPr marL="1014399" lvl="2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Maximum of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two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lines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for one sentence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Play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with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bold</a:t>
            </a: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and </a:t>
            </a:r>
            <a:r>
              <a:rPr lang="fr-CA" dirty="0" err="1">
                <a:solidFill>
                  <a:schemeClr val="accent2"/>
                </a:solidFill>
                <a:latin typeface="Century Gothic" pitchFamily="34" charset="0"/>
              </a:rPr>
              <a:t>different</a:t>
            </a:r>
            <a:r>
              <a:rPr lang="fr-CA" dirty="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accent2"/>
                </a:solidFill>
                <a:latin typeface="Century Gothic" pitchFamily="34" charset="0"/>
              </a:rPr>
              <a:t>colors</a:t>
            </a:r>
            <a:r>
              <a:rPr lang="fr-CA" dirty="0">
                <a:latin typeface="Century Gothic" pitchFamily="34" charset="0"/>
              </a:rPr>
              <a:t>, to </a:t>
            </a:r>
            <a:r>
              <a:rPr lang="fr-CA" dirty="0" err="1">
                <a:latin typeface="Century Gothic" pitchFamily="34" charset="0"/>
              </a:rPr>
              <a:t>highlight</a:t>
            </a:r>
            <a:r>
              <a:rPr lang="fr-CA" dirty="0">
                <a:latin typeface="Century Gothic" pitchFamily="34" charset="0"/>
              </a:rPr>
              <a:t> or </a:t>
            </a:r>
            <a:r>
              <a:rPr lang="fr-CA" dirty="0" err="1">
                <a:latin typeface="Century Gothic" pitchFamily="34" charset="0"/>
              </a:rPr>
              <a:t>emplasize</a:t>
            </a:r>
            <a:r>
              <a:rPr lang="fr-CA" dirty="0">
                <a:latin typeface="Century Gothic" pitchFamily="34" charset="0"/>
              </a:rPr>
              <a:t> important information</a:t>
            </a:r>
          </a:p>
          <a:p>
            <a:pPr marL="1014399" lvl="2" indent="-214308">
              <a:buFont typeface="Courier New"/>
              <a:buChar char="o"/>
            </a:pPr>
            <a:r>
              <a:rPr lang="fr-CA" dirty="0" err="1">
                <a:latin typeface="Century Gothic" pitchFamily="34" charset="0"/>
              </a:rPr>
              <a:t>Ideally</a:t>
            </a:r>
            <a:r>
              <a:rPr lang="fr-CA" dirty="0">
                <a:latin typeface="Century Gothic" pitchFamily="34" charset="0"/>
              </a:rPr>
              <a:t>, use the </a:t>
            </a:r>
            <a:r>
              <a:rPr lang="fr-CA" dirty="0" err="1">
                <a:latin typeface="Century Gothic" pitchFamily="34" charset="0"/>
              </a:rPr>
              <a:t>following</a:t>
            </a:r>
            <a:r>
              <a:rPr lang="fr-CA" dirty="0">
                <a:latin typeface="Century Gothic" pitchFamily="34" charset="0"/>
              </a:rPr>
              <a:t> </a:t>
            </a:r>
            <a:r>
              <a:rPr lang="fr-CA" dirty="0" err="1">
                <a:latin typeface="Century Gothic" pitchFamily="34" charset="0"/>
              </a:rPr>
              <a:t>three</a:t>
            </a:r>
            <a:r>
              <a:rPr lang="fr-CA" dirty="0">
                <a:latin typeface="Century Gothic" pitchFamily="34" charset="0"/>
              </a:rPr>
              <a:t> </a:t>
            </a:r>
            <a:r>
              <a:rPr lang="fr-CA" dirty="0" err="1">
                <a:latin typeface="Century Gothic" pitchFamily="34" charset="0"/>
              </a:rPr>
              <a:t>colors</a:t>
            </a:r>
            <a:r>
              <a:rPr lang="fr-CA" dirty="0">
                <a:latin typeface="Century Gothic" pitchFamily="34" charset="0"/>
              </a:rPr>
              <a:t>: </a:t>
            </a:r>
            <a:r>
              <a:rPr lang="fr-CA" b="1" dirty="0">
                <a:solidFill>
                  <a:schemeClr val="accent2"/>
                </a:solidFill>
                <a:latin typeface="Century Gothic" pitchFamily="34" charset="0"/>
              </a:rPr>
              <a:t>ORANGE</a:t>
            </a:r>
            <a:r>
              <a:rPr lang="fr-CA" dirty="0">
                <a:latin typeface="Century Gothic" pitchFamily="34" charset="0"/>
              </a:rPr>
              <a:t>, </a:t>
            </a:r>
            <a:r>
              <a:rPr lang="fr-CA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BLUE</a:t>
            </a:r>
            <a:r>
              <a:rPr lang="fr-CA" dirty="0">
                <a:latin typeface="Century Gothic" pitchFamily="34" charset="0"/>
              </a:rPr>
              <a:t>, </a:t>
            </a:r>
            <a:r>
              <a:rPr lang="fr-CA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GREY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 err="1">
                <a:latin typeface="Century Gothic" pitchFamily="34" charset="0"/>
              </a:rPr>
              <a:t>Include</a:t>
            </a:r>
            <a:r>
              <a:rPr lang="fr-CA" dirty="0">
                <a:latin typeface="Century Gothic" pitchFamily="34" charset="0"/>
              </a:rPr>
              <a:t> </a:t>
            </a:r>
            <a:r>
              <a:rPr lang="fr-CA" dirty="0" err="1">
                <a:latin typeface="Century Gothic" pitchFamily="34" charset="0"/>
              </a:rPr>
              <a:t>graphic</a:t>
            </a:r>
            <a:r>
              <a:rPr lang="fr-CA" dirty="0">
                <a:latin typeface="Century Gothic" pitchFamily="34" charset="0"/>
              </a:rPr>
              <a:t> illustrations, and use/</a:t>
            </a:r>
            <a:r>
              <a:rPr lang="fr-CA" dirty="0" err="1">
                <a:latin typeface="Century Gothic" pitchFamily="34" charset="0"/>
              </a:rPr>
              <a:t>highlight</a:t>
            </a:r>
            <a:r>
              <a:rPr lang="fr-CA" dirty="0">
                <a:latin typeface="Century Gothic" pitchFamily="34" charset="0"/>
              </a:rPr>
              <a:t> « </a:t>
            </a:r>
            <a:r>
              <a:rPr lang="fr-CA" dirty="0" err="1">
                <a:latin typeface="Century Gothic" pitchFamily="34" charset="0"/>
              </a:rPr>
              <a:t>numbers</a:t>
            </a:r>
            <a:r>
              <a:rPr lang="fr-CA" dirty="0">
                <a:latin typeface="Century Gothic" pitchFamily="34" charset="0"/>
              </a:rPr>
              <a:t> »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250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20993" y="148855"/>
            <a:ext cx="1132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Team composition and </a:t>
            </a:r>
            <a:r>
              <a:rPr lang="fr-CA" sz="36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task</a:t>
            </a:r>
            <a:r>
              <a:rPr lang="fr-CA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distribution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25302" y="1467292"/>
            <a:ext cx="114193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214308" indent="-214308">
              <a:buFont typeface="Arial" pitchFamily="34" charset="0"/>
              <a:buChar char="•"/>
            </a:pP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We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recommend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to:</a:t>
            </a:r>
          </a:p>
          <a:p>
            <a:pPr marL="214308" indent="-214308">
              <a:buFont typeface="Arial" pitchFamily="34" charset="0"/>
              <a:buChar char="•"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Use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bullet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and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sub-bullet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lists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 IT SHORT </a:t>
            </a:r>
          </a:p>
          <a:p>
            <a:pPr marL="1014399" lvl="2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complete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sentences -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only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the essential</a:t>
            </a:r>
          </a:p>
          <a:p>
            <a:pPr marL="1014399" lvl="2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Maximum of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two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lines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for one sentence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Play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with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bold</a:t>
            </a: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and </a:t>
            </a:r>
            <a:r>
              <a:rPr lang="fr-CA" dirty="0" err="1">
                <a:solidFill>
                  <a:schemeClr val="accent2"/>
                </a:solidFill>
                <a:latin typeface="Century Gothic" pitchFamily="34" charset="0"/>
              </a:rPr>
              <a:t>different</a:t>
            </a:r>
            <a:r>
              <a:rPr lang="fr-CA" dirty="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accent2"/>
                </a:solidFill>
                <a:latin typeface="Century Gothic" pitchFamily="34" charset="0"/>
              </a:rPr>
              <a:t>colors</a:t>
            </a:r>
            <a:r>
              <a:rPr lang="fr-CA" dirty="0">
                <a:latin typeface="Century Gothic" pitchFamily="34" charset="0"/>
              </a:rPr>
              <a:t>, to </a:t>
            </a:r>
            <a:r>
              <a:rPr lang="fr-CA" dirty="0" err="1">
                <a:latin typeface="Century Gothic" pitchFamily="34" charset="0"/>
              </a:rPr>
              <a:t>highlight</a:t>
            </a:r>
            <a:r>
              <a:rPr lang="fr-CA" dirty="0">
                <a:latin typeface="Century Gothic" pitchFamily="34" charset="0"/>
              </a:rPr>
              <a:t> or </a:t>
            </a:r>
            <a:r>
              <a:rPr lang="fr-CA" dirty="0" err="1">
                <a:latin typeface="Century Gothic" pitchFamily="34" charset="0"/>
              </a:rPr>
              <a:t>emplasize</a:t>
            </a:r>
            <a:r>
              <a:rPr lang="fr-CA" dirty="0">
                <a:latin typeface="Century Gothic" pitchFamily="34" charset="0"/>
              </a:rPr>
              <a:t> important information</a:t>
            </a:r>
          </a:p>
          <a:p>
            <a:pPr marL="1014399" lvl="2" indent="-214308">
              <a:buFont typeface="Courier New"/>
              <a:buChar char="o"/>
            </a:pPr>
            <a:r>
              <a:rPr lang="fr-CA" dirty="0" err="1">
                <a:latin typeface="Century Gothic" pitchFamily="34" charset="0"/>
              </a:rPr>
              <a:t>Ideally</a:t>
            </a:r>
            <a:r>
              <a:rPr lang="fr-CA" dirty="0">
                <a:latin typeface="Century Gothic" pitchFamily="34" charset="0"/>
              </a:rPr>
              <a:t>, use the </a:t>
            </a:r>
            <a:r>
              <a:rPr lang="fr-CA" dirty="0" err="1">
                <a:latin typeface="Century Gothic" pitchFamily="34" charset="0"/>
              </a:rPr>
              <a:t>following</a:t>
            </a:r>
            <a:r>
              <a:rPr lang="fr-CA" dirty="0">
                <a:latin typeface="Century Gothic" pitchFamily="34" charset="0"/>
              </a:rPr>
              <a:t> </a:t>
            </a:r>
            <a:r>
              <a:rPr lang="fr-CA" dirty="0" err="1">
                <a:latin typeface="Century Gothic" pitchFamily="34" charset="0"/>
              </a:rPr>
              <a:t>three</a:t>
            </a:r>
            <a:r>
              <a:rPr lang="fr-CA" dirty="0">
                <a:latin typeface="Century Gothic" pitchFamily="34" charset="0"/>
              </a:rPr>
              <a:t> </a:t>
            </a:r>
            <a:r>
              <a:rPr lang="fr-CA" dirty="0" err="1">
                <a:latin typeface="Century Gothic" pitchFamily="34" charset="0"/>
              </a:rPr>
              <a:t>colors</a:t>
            </a:r>
            <a:r>
              <a:rPr lang="fr-CA" dirty="0">
                <a:latin typeface="Century Gothic" pitchFamily="34" charset="0"/>
              </a:rPr>
              <a:t>: </a:t>
            </a:r>
            <a:r>
              <a:rPr lang="fr-CA" b="1" dirty="0">
                <a:solidFill>
                  <a:schemeClr val="accent2"/>
                </a:solidFill>
                <a:latin typeface="Century Gothic" pitchFamily="34" charset="0"/>
              </a:rPr>
              <a:t>ORANGE</a:t>
            </a:r>
            <a:r>
              <a:rPr lang="fr-CA" dirty="0">
                <a:latin typeface="Century Gothic" pitchFamily="34" charset="0"/>
              </a:rPr>
              <a:t>, </a:t>
            </a:r>
            <a:r>
              <a:rPr lang="fr-CA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BLUE</a:t>
            </a:r>
            <a:r>
              <a:rPr lang="fr-CA" dirty="0">
                <a:latin typeface="Century Gothic" pitchFamily="34" charset="0"/>
              </a:rPr>
              <a:t>, </a:t>
            </a:r>
            <a:r>
              <a:rPr lang="fr-CA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GREY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latin typeface="Century Gothic" pitchFamily="34" charset="0"/>
            </a:endParaRPr>
          </a:p>
          <a:p>
            <a:pPr marL="557199" lvl="1" indent="-214308">
              <a:buFont typeface="Courier New"/>
              <a:buChar char="o"/>
            </a:pPr>
            <a:r>
              <a:rPr lang="fr-CA" dirty="0" err="1">
                <a:latin typeface="Century Gothic" pitchFamily="34" charset="0"/>
              </a:rPr>
              <a:t>Include</a:t>
            </a:r>
            <a:r>
              <a:rPr lang="fr-CA" dirty="0">
                <a:latin typeface="Century Gothic" pitchFamily="34" charset="0"/>
              </a:rPr>
              <a:t> </a:t>
            </a:r>
            <a:r>
              <a:rPr lang="fr-CA" dirty="0" err="1">
                <a:latin typeface="Century Gothic" pitchFamily="34" charset="0"/>
              </a:rPr>
              <a:t>graphic</a:t>
            </a:r>
            <a:r>
              <a:rPr lang="fr-CA" dirty="0">
                <a:latin typeface="Century Gothic" pitchFamily="34" charset="0"/>
              </a:rPr>
              <a:t> illustrations, and use/</a:t>
            </a:r>
            <a:r>
              <a:rPr lang="fr-CA" dirty="0" err="1">
                <a:latin typeface="Century Gothic" pitchFamily="34" charset="0"/>
              </a:rPr>
              <a:t>highlight</a:t>
            </a:r>
            <a:r>
              <a:rPr lang="fr-CA" dirty="0">
                <a:latin typeface="Century Gothic" pitchFamily="34" charset="0"/>
              </a:rPr>
              <a:t> « </a:t>
            </a:r>
            <a:r>
              <a:rPr lang="fr-CA" dirty="0" err="1">
                <a:latin typeface="Century Gothic" pitchFamily="34" charset="0"/>
              </a:rPr>
              <a:t>numbers</a:t>
            </a:r>
            <a:r>
              <a:rPr lang="fr-CA" dirty="0">
                <a:latin typeface="Century Gothic" pitchFamily="34" charset="0"/>
              </a:rPr>
              <a:t> »</a:t>
            </a:r>
          </a:p>
          <a:p>
            <a:pPr marL="557199" lvl="1" indent="-214308">
              <a:buFont typeface="Courier New"/>
              <a:buChar char="o"/>
            </a:pPr>
            <a:endParaRPr lang="fr-CA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577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738</Words>
  <Application>Microsoft Macintosh PowerPoint</Application>
  <PresentationFormat>Grand écran</PresentationFormat>
  <Paragraphs>132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Courier New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Universite Laval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mapar</dc:creator>
  <cp:lastModifiedBy>Utilisateur Microsoft Office</cp:lastModifiedBy>
  <cp:revision>12</cp:revision>
  <dcterms:created xsi:type="dcterms:W3CDTF">2017-05-15T07:07:19Z</dcterms:created>
  <dcterms:modified xsi:type="dcterms:W3CDTF">2018-05-24T19:17:29Z</dcterms:modified>
</cp:coreProperties>
</file>